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945"/>
    <p:restoredTop sz="94610"/>
  </p:normalViewPr>
  <p:slideViewPr>
    <p:cSldViewPr snapToGrid="0" snapToObjects="1">
      <p:cViewPr varScale="1">
        <p:scale>
          <a:sx n="139" d="100"/>
          <a:sy n="139" d="100"/>
        </p:scale>
        <p:origin x="176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2359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Opening slide. Introduce AAVOS as official distributor of Scentroid technology for agriculture and livestock air quality monitoring.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Key challenges: indoor health, community relations, and regulatory compliance. Position AAVOS monitoring as a proactive, not reactive, solution.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the two-pillar monitoring strategy. Stationary equipment provides continuous baseline data; Odour Patrol adds mobile flexibility for hotspot identification.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Comprehensive pollutant list. Emphasise that AAVOS monitors all these simultaneously — no need for multiple vendors.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through each device category. Typical agriculture/livestock facility requires 4–6 stationary monitors positioned strategically around the perimeter.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SIMS3 is the brain of the entire monitoring system. Emphasise the AI-powered automation — clients do not need to manually analyse 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Key selling point: AAVOS turns complaints into evidence. The system automatically classifies complaints and provides data that can be used in regulatory defence.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AAVOS is not just hardware. We provide end-to-end services including lab analysis, dispersion modelling, and regulatory reporting.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References demonstrate global expertise. Many more projects available on request. Position AAVOS as the regional partner backed by proven international technology.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slide. Summarise AAVOS's value proposition: local access to global-grade technology, full-service delivery, and regulatory protection.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aavos.b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3A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" cy="5143500"/>
          </a:xfrm>
          <a:prstGeom prst="rect">
            <a:avLst/>
          </a:prstGeom>
          <a:solidFill>
            <a:srgbClr val="2C5F2D"/>
          </a:solidFill>
          <a:ln/>
        </p:spPr>
        <p:txBody>
          <a:bodyPr/>
          <a:lstStyle/>
          <a:p>
            <a:endParaRPr lang="en-BE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2438061"/>
            <a:ext cx="1097280" cy="109728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65760" y="1737360"/>
            <a:ext cx="3108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313267" y="3531870"/>
            <a:ext cx="1606973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97BC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 Quality Solutions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4114800" y="640080"/>
            <a:ext cx="475488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Agriculture &amp;</a:t>
            </a:r>
            <a:endParaRPr lang="en-US" sz="4400" dirty="0"/>
          </a:p>
          <a:p>
            <a:pPr marL="0" indent="0" algn="l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Livestock</a:t>
            </a:r>
            <a:endParaRPr lang="en-US" sz="4400" dirty="0"/>
          </a:p>
        </p:txBody>
      </p:sp>
      <p:sp>
        <p:nvSpPr>
          <p:cNvPr id="7" name="Text 4"/>
          <p:cNvSpPr/>
          <p:nvPr/>
        </p:nvSpPr>
        <p:spPr>
          <a:xfrm>
            <a:off x="4114800" y="2240280"/>
            <a:ext cx="4754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200" dirty="0">
                <a:solidFill>
                  <a:srgbClr val="97BC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 Quality Monitoring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4114800" y="2743200"/>
            <a:ext cx="47548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B5CA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Approach &amp; Solutions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4114800" y="4389120"/>
            <a:ext cx="4754880" cy="36576"/>
          </a:xfrm>
          <a:prstGeom prst="rect">
            <a:avLst/>
          </a:prstGeom>
          <a:solidFill>
            <a:srgbClr val="97BC62"/>
          </a:solidFill>
          <a:ln/>
        </p:spPr>
        <p:txBody>
          <a:bodyPr/>
          <a:lstStyle/>
          <a:p>
            <a:endParaRPr lang="en-BE"/>
          </a:p>
        </p:txBody>
      </p:sp>
      <p:sp>
        <p:nvSpPr>
          <p:cNvPr id="10" name="Text 7"/>
          <p:cNvSpPr/>
          <p:nvPr/>
        </p:nvSpPr>
        <p:spPr>
          <a:xfrm>
            <a:off x="4114800" y="4480560"/>
            <a:ext cx="4754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8AAF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Powered by AI &amp; Green Technology</a:t>
            </a:r>
            <a:endParaRPr lang="en-US" sz="11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CD16A64-E4C5-EC25-439A-971850F5B0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544" y="834642"/>
            <a:ext cx="3267176" cy="117229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A3A2A"/>
          </a:solidFill>
          <a:ln/>
        </p:spPr>
        <p:txBody>
          <a:bodyPr/>
          <a:lstStyle/>
          <a:p>
            <a:endParaRPr lang="en-BE"/>
          </a:p>
        </p:txBody>
      </p:sp>
      <p:sp>
        <p:nvSpPr>
          <p:cNvPr id="3" name="Text 1"/>
          <p:cNvSpPr/>
          <p:nvPr/>
        </p:nvSpPr>
        <p:spPr>
          <a:xfrm>
            <a:off x="457200" y="13716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Challenge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5A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Air Quality Monitoring is Critical for Agriculture &amp; Livestock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320040" y="1600200"/>
            <a:ext cx="2651760" cy="2926080"/>
          </a:xfrm>
          <a:prstGeom prst="roundRect">
            <a:avLst>
              <a:gd name="adj" fmla="val 3448"/>
            </a:avLst>
          </a:prstGeom>
          <a:solidFill>
            <a:srgbClr val="F0F4EC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BE"/>
          </a:p>
        </p:txBody>
      </p:sp>
      <p:sp>
        <p:nvSpPr>
          <p:cNvPr id="6" name="Shape 4"/>
          <p:cNvSpPr/>
          <p:nvPr/>
        </p:nvSpPr>
        <p:spPr>
          <a:xfrm>
            <a:off x="1280160" y="1737360"/>
            <a:ext cx="731520" cy="731520"/>
          </a:xfrm>
          <a:prstGeom prst="ellipse">
            <a:avLst/>
          </a:prstGeom>
          <a:solidFill>
            <a:srgbClr val="2C5F2D"/>
          </a:solidFill>
          <a:ln/>
        </p:spPr>
        <p:txBody>
          <a:bodyPr/>
          <a:lstStyle/>
          <a:p>
            <a:endParaRPr lang="en-BE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1828800"/>
            <a:ext cx="548640" cy="54864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411480" y="2606040"/>
            <a:ext cx="2468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A3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Indoor Health Risks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457200" y="3154680"/>
            <a:ext cx="23774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5A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Indoor air contaminants directly affect the health of both livestock and workers — reduced productivity, illness, and safety hazards.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3200400" y="1600200"/>
            <a:ext cx="2651760" cy="2926080"/>
          </a:xfrm>
          <a:prstGeom prst="roundRect">
            <a:avLst>
              <a:gd name="adj" fmla="val 3448"/>
            </a:avLst>
          </a:prstGeom>
          <a:solidFill>
            <a:srgbClr val="F0F4EC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BE"/>
          </a:p>
        </p:txBody>
      </p:sp>
      <p:sp>
        <p:nvSpPr>
          <p:cNvPr id="11" name="Shape 8"/>
          <p:cNvSpPr/>
          <p:nvPr/>
        </p:nvSpPr>
        <p:spPr>
          <a:xfrm>
            <a:off x="4160520" y="1737360"/>
            <a:ext cx="731520" cy="731520"/>
          </a:xfrm>
          <a:prstGeom prst="ellipse">
            <a:avLst/>
          </a:prstGeom>
          <a:solidFill>
            <a:srgbClr val="2C5F2D"/>
          </a:solidFill>
          <a:ln/>
        </p:spPr>
        <p:txBody>
          <a:bodyPr/>
          <a:lstStyle/>
          <a:p>
            <a:endParaRPr lang="en-BE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1960" y="1828800"/>
            <a:ext cx="548640" cy="54864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291840" y="2606040"/>
            <a:ext cx="2468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A3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 Complaints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3337560" y="3154680"/>
            <a:ext cx="23774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5A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Outdoor pollutants create nuisance complaints in surrounding communities. Unresolved odour issues escalate quickly.</a:t>
            </a:r>
            <a:endParaRPr lang="en-US" sz="1150" dirty="0"/>
          </a:p>
        </p:txBody>
      </p:sp>
      <p:sp>
        <p:nvSpPr>
          <p:cNvPr id="15" name="Shape 11"/>
          <p:cNvSpPr/>
          <p:nvPr/>
        </p:nvSpPr>
        <p:spPr>
          <a:xfrm>
            <a:off x="6080760" y="1600200"/>
            <a:ext cx="2651760" cy="2926080"/>
          </a:xfrm>
          <a:prstGeom prst="roundRect">
            <a:avLst>
              <a:gd name="adj" fmla="val 3448"/>
            </a:avLst>
          </a:prstGeom>
          <a:solidFill>
            <a:srgbClr val="F0F4EC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BE"/>
          </a:p>
        </p:txBody>
      </p:sp>
      <p:sp>
        <p:nvSpPr>
          <p:cNvPr id="16" name="Shape 12"/>
          <p:cNvSpPr/>
          <p:nvPr/>
        </p:nvSpPr>
        <p:spPr>
          <a:xfrm>
            <a:off x="7040880" y="1737360"/>
            <a:ext cx="731520" cy="731520"/>
          </a:xfrm>
          <a:prstGeom prst="ellipse">
            <a:avLst/>
          </a:prstGeom>
          <a:solidFill>
            <a:srgbClr val="2C5F2D"/>
          </a:solidFill>
          <a:ln/>
        </p:spPr>
        <p:txBody>
          <a:bodyPr/>
          <a:lstStyle/>
          <a:p>
            <a:endParaRPr lang="en-BE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2320" y="1828800"/>
            <a:ext cx="548640" cy="54864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172200" y="2606040"/>
            <a:ext cx="2468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A3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Regulatory Pressure</a:t>
            </a:r>
            <a:endParaRPr lang="en-US" sz="1400" dirty="0"/>
          </a:p>
        </p:txBody>
      </p:sp>
      <p:sp>
        <p:nvSpPr>
          <p:cNvPr id="19" name="Text 14"/>
          <p:cNvSpPr/>
          <p:nvPr/>
        </p:nvSpPr>
        <p:spPr>
          <a:xfrm>
            <a:off x="6217920" y="3154680"/>
            <a:ext cx="23774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5A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intervention follows unaddressed pollution. Proactive monitoring avoids costly fines and forced shutdowns.</a:t>
            </a:r>
            <a:endParaRPr lang="en-US" sz="1150" dirty="0"/>
          </a:p>
        </p:txBody>
      </p:sp>
      <p:sp>
        <p:nvSpPr>
          <p:cNvPr id="20" name="Shape 15"/>
          <p:cNvSpPr/>
          <p:nvPr/>
        </p:nvSpPr>
        <p:spPr>
          <a:xfrm>
            <a:off x="320040" y="4663440"/>
            <a:ext cx="8503920" cy="347472"/>
          </a:xfrm>
          <a:prstGeom prst="roundRect">
            <a:avLst>
              <a:gd name="adj" fmla="val 13158"/>
            </a:avLst>
          </a:prstGeom>
          <a:solidFill>
            <a:srgbClr val="E8EFE0"/>
          </a:solidFill>
          <a:ln/>
        </p:spPr>
        <p:txBody>
          <a:bodyPr/>
          <a:lstStyle/>
          <a:p>
            <a:endParaRPr lang="en-BE"/>
          </a:p>
        </p:txBody>
      </p:sp>
      <p:sp>
        <p:nvSpPr>
          <p:cNvPr id="21" name="Text 16"/>
          <p:cNvSpPr/>
          <p:nvPr/>
        </p:nvSpPr>
        <p:spPr>
          <a:xfrm>
            <a:off x="457200" y="4690872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i="1" dirty="0">
                <a:solidFill>
                  <a:srgbClr val="5A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Emissions from farms outweigh all other human sources of fine-particulate air pollution in much of the US, Europe, Russia, and China  — Columbia Climate School, 2016</a:t>
            </a:r>
            <a:endParaRPr lang="en-US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8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2C5F2D"/>
          </a:solidFill>
          <a:ln/>
        </p:spPr>
        <p:txBody>
          <a:bodyPr/>
          <a:lstStyle/>
          <a:p>
            <a:endParaRPr lang="en-BE"/>
          </a:p>
        </p:txBody>
      </p:sp>
      <p:sp>
        <p:nvSpPr>
          <p:cNvPr id="3" name="Text 1"/>
          <p:cNvSpPr/>
          <p:nvPr/>
        </p:nvSpPr>
        <p:spPr>
          <a:xfrm>
            <a:off x="457200" y="13716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AAVOS Monitoring Approach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comprehensive two-layer strategy for complete indoor &amp; outdoor coverage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320040" y="1508760"/>
            <a:ext cx="4069080" cy="3337560"/>
          </a:xfrm>
          <a:prstGeom prst="roundRect">
            <a:avLst>
              <a:gd name="adj" fmla="val 2740"/>
            </a:avLst>
          </a:prstGeom>
          <a:solidFill>
            <a:srgbClr val="FFFFFF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BE"/>
          </a:p>
        </p:txBody>
      </p:sp>
      <p:sp>
        <p:nvSpPr>
          <p:cNvPr id="6" name="Shape 4"/>
          <p:cNvSpPr/>
          <p:nvPr/>
        </p:nvSpPr>
        <p:spPr>
          <a:xfrm>
            <a:off x="320040" y="1508760"/>
            <a:ext cx="4069080" cy="502920"/>
          </a:xfrm>
          <a:prstGeom prst="rect">
            <a:avLst/>
          </a:prstGeom>
          <a:solidFill>
            <a:srgbClr val="1A3A2A"/>
          </a:solidFill>
          <a:ln/>
        </p:spPr>
        <p:txBody>
          <a:bodyPr/>
          <a:lstStyle/>
          <a:p>
            <a:endParaRPr lang="en-BE"/>
          </a:p>
        </p:txBody>
      </p:sp>
      <p:sp>
        <p:nvSpPr>
          <p:cNvPr id="7" name="Text 5"/>
          <p:cNvSpPr/>
          <p:nvPr/>
        </p:nvSpPr>
        <p:spPr>
          <a:xfrm>
            <a:off x="411480" y="1536192"/>
            <a:ext cx="3886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🏭  Stationary Equipment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057400"/>
            <a:ext cx="3794760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A2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CTmini &amp; AQmini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A2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 24/7 monitoring of indoor and outdoor air quality around your facility.
• Indoor livestock/worker safety
• Outdoor perimeter monitoring
• Real-time pollutant levels
• Wireless network of sensors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754880" y="1508760"/>
            <a:ext cx="4069080" cy="3337560"/>
          </a:xfrm>
          <a:prstGeom prst="roundRect">
            <a:avLst>
              <a:gd name="adj" fmla="val 2740"/>
            </a:avLst>
          </a:prstGeom>
          <a:solidFill>
            <a:srgbClr val="FFFFFF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BE"/>
          </a:p>
        </p:txBody>
      </p:sp>
      <p:sp>
        <p:nvSpPr>
          <p:cNvPr id="10" name="Shape 8"/>
          <p:cNvSpPr/>
          <p:nvPr/>
        </p:nvSpPr>
        <p:spPr>
          <a:xfrm>
            <a:off x="4754880" y="1508760"/>
            <a:ext cx="4069080" cy="502920"/>
          </a:xfrm>
          <a:prstGeom prst="rect">
            <a:avLst/>
          </a:prstGeom>
          <a:solidFill>
            <a:srgbClr val="4A8C4B"/>
          </a:solidFill>
          <a:ln/>
        </p:spPr>
        <p:txBody>
          <a:bodyPr/>
          <a:lstStyle/>
          <a:p>
            <a:endParaRPr lang="en-BE"/>
          </a:p>
        </p:txBody>
      </p:sp>
      <p:sp>
        <p:nvSpPr>
          <p:cNvPr id="11" name="Text 9"/>
          <p:cNvSpPr/>
          <p:nvPr/>
        </p:nvSpPr>
        <p:spPr>
          <a:xfrm>
            <a:off x="4846320" y="1536192"/>
            <a:ext cx="38862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🚁  Odour Patrol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892040" y="2057400"/>
            <a:ext cx="3794760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A2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Mobile &amp; Aerial Monitoring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A2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Developed in 2015, used in Canada, UAE, USA, Italy, Chile and more.
• Hotspot detection across large areas
• Granular spatial &amp; temporal data
• SM100i olfactometer + TR8 Odotracker
• DR2000 drone flying laboratory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57200" y="4846320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Together: Full facility coverage — indoor, outdoor, near &amp; far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A3A2A"/>
          </a:solidFill>
          <a:ln/>
        </p:spPr>
        <p:txBody>
          <a:bodyPr/>
          <a:lstStyle/>
          <a:p>
            <a:endParaRPr lang="en-BE"/>
          </a:p>
        </p:txBody>
      </p:sp>
      <p:sp>
        <p:nvSpPr>
          <p:cNvPr id="3" name="Text 1"/>
          <p:cNvSpPr/>
          <p:nvPr/>
        </p:nvSpPr>
        <p:spPr>
          <a:xfrm>
            <a:off x="457200" y="13716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Pollutants Monitored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Agriculture &amp; livestock facilities emit a complex mix of gases and particulates requiring simultaneous monitoring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320040" y="1554480"/>
            <a:ext cx="1572768" cy="1371600"/>
          </a:xfrm>
          <a:prstGeom prst="roundRect">
            <a:avLst>
              <a:gd name="adj" fmla="val 6667"/>
            </a:avLst>
          </a:prstGeom>
          <a:solidFill>
            <a:srgbClr val="2C5F2D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BE"/>
          </a:p>
        </p:txBody>
      </p:sp>
      <p:sp>
        <p:nvSpPr>
          <p:cNvPr id="6" name="Text 4"/>
          <p:cNvSpPr/>
          <p:nvPr/>
        </p:nvSpPr>
        <p:spPr>
          <a:xfrm>
            <a:off x="320040" y="1691640"/>
            <a:ext cx="157276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NH₃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365760" y="2240280"/>
            <a:ext cx="1481328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D8ED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Ammonia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2029968" y="1554480"/>
            <a:ext cx="1572768" cy="1371600"/>
          </a:xfrm>
          <a:prstGeom prst="roundRect">
            <a:avLst>
              <a:gd name="adj" fmla="val 6667"/>
            </a:avLst>
          </a:prstGeom>
          <a:solidFill>
            <a:srgbClr val="4A8C4B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BE"/>
          </a:p>
        </p:txBody>
      </p:sp>
      <p:sp>
        <p:nvSpPr>
          <p:cNvPr id="9" name="Text 7"/>
          <p:cNvSpPr/>
          <p:nvPr/>
        </p:nvSpPr>
        <p:spPr>
          <a:xfrm>
            <a:off x="2029968" y="1691640"/>
            <a:ext cx="157276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H₂S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2075688" y="2240280"/>
            <a:ext cx="1481328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D8ED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Hydrogen Sulfide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3739896" y="1554480"/>
            <a:ext cx="1572768" cy="1371600"/>
          </a:xfrm>
          <a:prstGeom prst="roundRect">
            <a:avLst>
              <a:gd name="adj" fmla="val 6667"/>
            </a:avLst>
          </a:prstGeom>
          <a:solidFill>
            <a:srgbClr val="3B7A3C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BE"/>
          </a:p>
        </p:txBody>
      </p:sp>
      <p:sp>
        <p:nvSpPr>
          <p:cNvPr id="12" name="Text 10"/>
          <p:cNvSpPr/>
          <p:nvPr/>
        </p:nvSpPr>
        <p:spPr>
          <a:xfrm>
            <a:off x="3739896" y="1691640"/>
            <a:ext cx="157276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CH₄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3785616" y="2240280"/>
            <a:ext cx="1481328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D8ED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Methane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5449824" y="1554480"/>
            <a:ext cx="1572768" cy="1371600"/>
          </a:xfrm>
          <a:prstGeom prst="roundRect">
            <a:avLst>
              <a:gd name="adj" fmla="val 6667"/>
            </a:avLst>
          </a:prstGeom>
          <a:solidFill>
            <a:srgbClr val="4A8C4B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BE"/>
          </a:p>
        </p:txBody>
      </p:sp>
      <p:sp>
        <p:nvSpPr>
          <p:cNvPr id="15" name="Text 13"/>
          <p:cNvSpPr/>
          <p:nvPr/>
        </p:nvSpPr>
        <p:spPr>
          <a:xfrm>
            <a:off x="5449824" y="1691640"/>
            <a:ext cx="157276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N₂O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5495544" y="2240280"/>
            <a:ext cx="1481328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D8ED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Nitrous Oxide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7159752" y="1554480"/>
            <a:ext cx="1572768" cy="1371600"/>
          </a:xfrm>
          <a:prstGeom prst="roundRect">
            <a:avLst>
              <a:gd name="adj" fmla="val 6667"/>
            </a:avLst>
          </a:prstGeom>
          <a:solidFill>
            <a:srgbClr val="2C5F2D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BE"/>
          </a:p>
        </p:txBody>
      </p:sp>
      <p:sp>
        <p:nvSpPr>
          <p:cNvPr id="18" name="Text 16"/>
          <p:cNvSpPr/>
          <p:nvPr/>
        </p:nvSpPr>
        <p:spPr>
          <a:xfrm>
            <a:off x="7159752" y="1691640"/>
            <a:ext cx="157276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CO₂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7205472" y="2240280"/>
            <a:ext cx="1481328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D8ED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Carbon Dioxide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320040" y="3108960"/>
            <a:ext cx="1572768" cy="1371600"/>
          </a:xfrm>
          <a:prstGeom prst="roundRect">
            <a:avLst>
              <a:gd name="adj" fmla="val 6667"/>
            </a:avLst>
          </a:prstGeom>
          <a:solidFill>
            <a:srgbClr val="1A3A2A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BE"/>
          </a:p>
        </p:txBody>
      </p:sp>
      <p:sp>
        <p:nvSpPr>
          <p:cNvPr id="21" name="Text 19"/>
          <p:cNvSpPr/>
          <p:nvPr/>
        </p:nvSpPr>
        <p:spPr>
          <a:xfrm>
            <a:off x="320040" y="3246120"/>
            <a:ext cx="157276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365760" y="3794760"/>
            <a:ext cx="1481328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D8ED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Particulate Matter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D8ED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PM1, PM2.5, PM10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2029968" y="3108960"/>
            <a:ext cx="1572768" cy="1371600"/>
          </a:xfrm>
          <a:prstGeom prst="roundRect">
            <a:avLst>
              <a:gd name="adj" fmla="val 6667"/>
            </a:avLst>
          </a:prstGeom>
          <a:solidFill>
            <a:srgbClr val="3B7A3C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BE"/>
          </a:p>
        </p:txBody>
      </p:sp>
      <p:sp>
        <p:nvSpPr>
          <p:cNvPr id="24" name="Text 22"/>
          <p:cNvSpPr/>
          <p:nvPr/>
        </p:nvSpPr>
        <p:spPr>
          <a:xfrm>
            <a:off x="2029968" y="3246120"/>
            <a:ext cx="157276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VOCs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2075688" y="3794760"/>
            <a:ext cx="1481328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D8ED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Volatile Organic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D8ED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Compounds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3739896" y="3108960"/>
            <a:ext cx="1572768" cy="1371600"/>
          </a:xfrm>
          <a:prstGeom prst="roundRect">
            <a:avLst>
              <a:gd name="adj" fmla="val 6667"/>
            </a:avLst>
          </a:prstGeom>
          <a:solidFill>
            <a:srgbClr val="4A8C4B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BE"/>
          </a:p>
        </p:txBody>
      </p:sp>
      <p:sp>
        <p:nvSpPr>
          <p:cNvPr id="27" name="Text 25"/>
          <p:cNvSpPr/>
          <p:nvPr/>
        </p:nvSpPr>
        <p:spPr>
          <a:xfrm>
            <a:off x="3739896" y="3246120"/>
            <a:ext cx="157276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</a:t>
            </a:r>
            <a:endParaRPr lang="en-US" sz="2200" dirty="0"/>
          </a:p>
        </p:txBody>
      </p:sp>
      <p:sp>
        <p:nvSpPr>
          <p:cNvPr id="28" name="Text 26"/>
          <p:cNvSpPr/>
          <p:nvPr/>
        </p:nvSpPr>
        <p:spPr>
          <a:xfrm>
            <a:off x="3785616" y="3794760"/>
            <a:ext cx="1481328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D8ED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Nitric Oxide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5449824" y="3108960"/>
            <a:ext cx="1572768" cy="1371600"/>
          </a:xfrm>
          <a:prstGeom prst="roundRect">
            <a:avLst>
              <a:gd name="adj" fmla="val 6667"/>
            </a:avLst>
          </a:prstGeom>
          <a:solidFill>
            <a:srgbClr val="2C5F2D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BE"/>
          </a:p>
        </p:txBody>
      </p:sp>
      <p:sp>
        <p:nvSpPr>
          <p:cNvPr id="30" name="Text 28"/>
          <p:cNvSpPr/>
          <p:nvPr/>
        </p:nvSpPr>
        <p:spPr>
          <a:xfrm>
            <a:off x="5449824" y="3246120"/>
            <a:ext cx="157276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O₃</a:t>
            </a:r>
            <a:endParaRPr lang="en-US" sz="2200" dirty="0"/>
          </a:p>
        </p:txBody>
      </p:sp>
      <p:sp>
        <p:nvSpPr>
          <p:cNvPr id="31" name="Text 29"/>
          <p:cNvSpPr/>
          <p:nvPr/>
        </p:nvSpPr>
        <p:spPr>
          <a:xfrm>
            <a:off x="5495544" y="3794760"/>
            <a:ext cx="1481328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D8ED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Ozone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7159752" y="3108960"/>
            <a:ext cx="1572768" cy="1371600"/>
          </a:xfrm>
          <a:prstGeom prst="roundRect">
            <a:avLst>
              <a:gd name="adj" fmla="val 6667"/>
            </a:avLst>
          </a:prstGeom>
          <a:solidFill>
            <a:srgbClr val="1A3A2A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BE"/>
          </a:p>
        </p:txBody>
      </p:sp>
      <p:sp>
        <p:nvSpPr>
          <p:cNvPr id="33" name="Text 31"/>
          <p:cNvSpPr/>
          <p:nvPr/>
        </p:nvSpPr>
        <p:spPr>
          <a:xfrm>
            <a:off x="7159752" y="3246120"/>
            <a:ext cx="157276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H₂S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205472" y="3794760"/>
            <a:ext cx="1481328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D8ED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Organic Sulfides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D8ED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Disulfides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457200" y="473659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A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Exhaust Fumes  •  Aromatic Compounds  •  Criteria Air Pollutants (CAP)  •  and more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8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2C5F2D"/>
          </a:solidFill>
          <a:ln/>
        </p:spPr>
        <p:txBody>
          <a:bodyPr/>
          <a:lstStyle/>
          <a:p>
            <a:endParaRPr lang="en-BE"/>
          </a:p>
        </p:txBody>
      </p:sp>
      <p:sp>
        <p:nvSpPr>
          <p:cNvPr id="3" name="Text 1"/>
          <p:cNvSpPr/>
          <p:nvPr/>
        </p:nvSpPr>
        <p:spPr>
          <a:xfrm>
            <a:off x="457200" y="13716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Monitoring Devices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457200" y="1078992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wide range of tools for every monitoring need — from fixed stations to aerial drones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320040" y="1508760"/>
            <a:ext cx="2011680" cy="155448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BE"/>
          </a:p>
        </p:txBody>
      </p:sp>
      <p:sp>
        <p:nvSpPr>
          <p:cNvPr id="6" name="Shape 4"/>
          <p:cNvSpPr/>
          <p:nvPr/>
        </p:nvSpPr>
        <p:spPr>
          <a:xfrm>
            <a:off x="393192" y="1581912"/>
            <a:ext cx="640080" cy="201168"/>
          </a:xfrm>
          <a:prstGeom prst="roundRect">
            <a:avLst>
              <a:gd name="adj" fmla="val 22727"/>
            </a:avLst>
          </a:prstGeom>
          <a:solidFill>
            <a:srgbClr val="5A6B5A"/>
          </a:solidFill>
          <a:ln/>
        </p:spPr>
        <p:txBody>
          <a:bodyPr/>
          <a:lstStyle/>
          <a:p>
            <a:endParaRPr lang="en-BE"/>
          </a:p>
        </p:txBody>
      </p:sp>
      <p:sp>
        <p:nvSpPr>
          <p:cNvPr id="7" name="Text 5"/>
          <p:cNvSpPr/>
          <p:nvPr/>
        </p:nvSpPr>
        <p:spPr>
          <a:xfrm>
            <a:off x="393192" y="1581912"/>
            <a:ext cx="6400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Perimeter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411480" y="1828800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3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CTmini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11480" y="2167128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4A8C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Particulate Matter Monitor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411480" y="2386584"/>
            <a:ext cx="18288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Highly accurate PM1, PM2.5, PM4, PM10 plus Temperature &amp; RH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2468880" y="1508760"/>
            <a:ext cx="2011680" cy="155448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BE"/>
          </a:p>
        </p:txBody>
      </p:sp>
      <p:sp>
        <p:nvSpPr>
          <p:cNvPr id="12" name="Shape 10"/>
          <p:cNvSpPr/>
          <p:nvPr/>
        </p:nvSpPr>
        <p:spPr>
          <a:xfrm>
            <a:off x="2542032" y="1581912"/>
            <a:ext cx="640080" cy="201168"/>
          </a:xfrm>
          <a:prstGeom prst="roundRect">
            <a:avLst>
              <a:gd name="adj" fmla="val 22727"/>
            </a:avLst>
          </a:prstGeom>
          <a:solidFill>
            <a:srgbClr val="4A8C4B"/>
          </a:solidFill>
          <a:ln/>
        </p:spPr>
        <p:txBody>
          <a:bodyPr/>
          <a:lstStyle/>
          <a:p>
            <a:endParaRPr lang="en-BE"/>
          </a:p>
        </p:txBody>
      </p:sp>
      <p:sp>
        <p:nvSpPr>
          <p:cNvPr id="13" name="Text 11"/>
          <p:cNvSpPr/>
          <p:nvPr/>
        </p:nvSpPr>
        <p:spPr>
          <a:xfrm>
            <a:off x="2542032" y="1581912"/>
            <a:ext cx="6400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Indoor</a:t>
            </a:r>
            <a:endParaRPr lang="en-US" sz="750" dirty="0"/>
          </a:p>
        </p:txBody>
      </p:sp>
      <p:sp>
        <p:nvSpPr>
          <p:cNvPr id="14" name="Text 12"/>
          <p:cNvSpPr/>
          <p:nvPr/>
        </p:nvSpPr>
        <p:spPr>
          <a:xfrm>
            <a:off x="2560320" y="1828800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3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AQmini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2560320" y="2167128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4A8C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Indoor Air Quality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2560320" y="2386584"/>
            <a:ext cx="18288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High-powered, cost-effective IAQ monitoring for enclosed spaces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4617720" y="1508760"/>
            <a:ext cx="2011680" cy="155448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BE"/>
          </a:p>
        </p:txBody>
      </p:sp>
      <p:sp>
        <p:nvSpPr>
          <p:cNvPr id="18" name="Shape 16"/>
          <p:cNvSpPr/>
          <p:nvPr/>
        </p:nvSpPr>
        <p:spPr>
          <a:xfrm>
            <a:off x="4690872" y="1581912"/>
            <a:ext cx="640080" cy="201168"/>
          </a:xfrm>
          <a:prstGeom prst="roundRect">
            <a:avLst>
              <a:gd name="adj" fmla="val 22727"/>
            </a:avLst>
          </a:prstGeom>
          <a:solidFill>
            <a:srgbClr val="5A6B5A"/>
          </a:solidFill>
          <a:ln/>
        </p:spPr>
        <p:txBody>
          <a:bodyPr/>
          <a:lstStyle/>
          <a:p>
            <a:endParaRPr lang="en-BE"/>
          </a:p>
        </p:txBody>
      </p:sp>
      <p:sp>
        <p:nvSpPr>
          <p:cNvPr id="19" name="Text 17"/>
          <p:cNvSpPr/>
          <p:nvPr/>
        </p:nvSpPr>
        <p:spPr>
          <a:xfrm>
            <a:off x="4690872" y="1581912"/>
            <a:ext cx="6400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Perimeter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4709160" y="1828800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3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CTair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709160" y="2167128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4A8C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Compact Network Analyzer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4709160" y="2386584"/>
            <a:ext cx="18288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Wireless, compact multi-pollutant analyzer — deployable as a sensor network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6766560" y="1508760"/>
            <a:ext cx="2011680" cy="155448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BE"/>
          </a:p>
        </p:txBody>
      </p:sp>
      <p:sp>
        <p:nvSpPr>
          <p:cNvPr id="24" name="Shape 22"/>
          <p:cNvSpPr/>
          <p:nvPr/>
        </p:nvSpPr>
        <p:spPr>
          <a:xfrm>
            <a:off x="6839712" y="1581912"/>
            <a:ext cx="640080" cy="201168"/>
          </a:xfrm>
          <a:prstGeom prst="roundRect">
            <a:avLst>
              <a:gd name="adj" fmla="val 22727"/>
            </a:avLst>
          </a:prstGeom>
          <a:solidFill>
            <a:srgbClr val="2C7A7A"/>
          </a:solidFill>
          <a:ln/>
        </p:spPr>
        <p:txBody>
          <a:bodyPr/>
          <a:lstStyle/>
          <a:p>
            <a:endParaRPr lang="en-BE"/>
          </a:p>
        </p:txBody>
      </p:sp>
      <p:sp>
        <p:nvSpPr>
          <p:cNvPr id="25" name="Text 23"/>
          <p:cNvSpPr/>
          <p:nvPr/>
        </p:nvSpPr>
        <p:spPr>
          <a:xfrm>
            <a:off x="6839712" y="1581912"/>
            <a:ext cx="6400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Aerial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6858000" y="1828800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3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DR2000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6858000" y="2167128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4A8C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Aerial Flying Lab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6858000" y="2386584"/>
            <a:ext cx="18288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Conducts ambient measurements in hard-to-reach places via drone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320040" y="3200400"/>
            <a:ext cx="2011680" cy="155448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BE"/>
          </a:p>
        </p:txBody>
      </p:sp>
      <p:sp>
        <p:nvSpPr>
          <p:cNvPr id="30" name="Shape 28"/>
          <p:cNvSpPr/>
          <p:nvPr/>
        </p:nvSpPr>
        <p:spPr>
          <a:xfrm>
            <a:off x="393192" y="3273552"/>
            <a:ext cx="640080" cy="201168"/>
          </a:xfrm>
          <a:prstGeom prst="roundRect">
            <a:avLst>
              <a:gd name="adj" fmla="val 22727"/>
            </a:avLst>
          </a:prstGeom>
          <a:solidFill>
            <a:srgbClr val="5A6B2A"/>
          </a:solidFill>
          <a:ln/>
        </p:spPr>
        <p:txBody>
          <a:bodyPr/>
          <a:lstStyle/>
          <a:p>
            <a:endParaRPr lang="en-BE"/>
          </a:p>
        </p:txBody>
      </p:sp>
      <p:sp>
        <p:nvSpPr>
          <p:cNvPr id="31" name="Text 29"/>
          <p:cNvSpPr/>
          <p:nvPr/>
        </p:nvSpPr>
        <p:spPr>
          <a:xfrm>
            <a:off x="393192" y="3273552"/>
            <a:ext cx="6400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Mobile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411480" y="3520440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3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SM100i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411480" y="3858768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4A8C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Intelligent Olfactometer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411480" y="4078224"/>
            <a:ext cx="18288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Auto-screens panelists; eliminates guesswork from field olfactometry</a:t>
            </a:r>
            <a:endParaRPr lang="en-US" sz="900" dirty="0"/>
          </a:p>
        </p:txBody>
      </p:sp>
      <p:sp>
        <p:nvSpPr>
          <p:cNvPr id="35" name="Shape 33"/>
          <p:cNvSpPr/>
          <p:nvPr/>
        </p:nvSpPr>
        <p:spPr>
          <a:xfrm>
            <a:off x="2468880" y="3200400"/>
            <a:ext cx="2011680" cy="155448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BE"/>
          </a:p>
        </p:txBody>
      </p:sp>
      <p:sp>
        <p:nvSpPr>
          <p:cNvPr id="36" name="Shape 34"/>
          <p:cNvSpPr/>
          <p:nvPr/>
        </p:nvSpPr>
        <p:spPr>
          <a:xfrm>
            <a:off x="2542032" y="3273552"/>
            <a:ext cx="640080" cy="201168"/>
          </a:xfrm>
          <a:prstGeom prst="roundRect">
            <a:avLst>
              <a:gd name="adj" fmla="val 22727"/>
            </a:avLst>
          </a:prstGeom>
          <a:solidFill>
            <a:srgbClr val="5A6B2A"/>
          </a:solidFill>
          <a:ln/>
        </p:spPr>
        <p:txBody>
          <a:bodyPr/>
          <a:lstStyle/>
          <a:p>
            <a:endParaRPr lang="en-BE"/>
          </a:p>
        </p:txBody>
      </p:sp>
      <p:sp>
        <p:nvSpPr>
          <p:cNvPr id="37" name="Text 35"/>
          <p:cNvSpPr/>
          <p:nvPr/>
        </p:nvSpPr>
        <p:spPr>
          <a:xfrm>
            <a:off x="2542032" y="3273552"/>
            <a:ext cx="6400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Mobile</a:t>
            </a:r>
            <a:endParaRPr lang="en-US" sz="750" dirty="0"/>
          </a:p>
        </p:txBody>
      </p:sp>
      <p:sp>
        <p:nvSpPr>
          <p:cNvPr id="38" name="Text 36"/>
          <p:cNvSpPr/>
          <p:nvPr/>
        </p:nvSpPr>
        <p:spPr>
          <a:xfrm>
            <a:off x="2560320" y="3520440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3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TR8+</a:t>
            </a:r>
            <a:endParaRPr lang="en-US" sz="1400" dirty="0"/>
          </a:p>
        </p:txBody>
      </p:sp>
      <p:sp>
        <p:nvSpPr>
          <p:cNvPr id="39" name="Text 37"/>
          <p:cNvSpPr/>
          <p:nvPr/>
        </p:nvSpPr>
        <p:spPr>
          <a:xfrm>
            <a:off x="2560320" y="3858768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4A8C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Pollutracker</a:t>
            </a:r>
            <a:endParaRPr lang="en-US" sz="900" dirty="0"/>
          </a:p>
        </p:txBody>
      </p:sp>
      <p:sp>
        <p:nvSpPr>
          <p:cNvPr id="40" name="Text 38"/>
          <p:cNvSpPr/>
          <p:nvPr/>
        </p:nvSpPr>
        <p:spPr>
          <a:xfrm>
            <a:off x="2560320" y="4078224"/>
            <a:ext cx="18288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Portable, multi-sensor tool measuring up to 10 chemicals simultaneously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4617720" y="3200400"/>
            <a:ext cx="2011680" cy="155448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BE"/>
          </a:p>
        </p:txBody>
      </p:sp>
      <p:sp>
        <p:nvSpPr>
          <p:cNvPr id="42" name="Shape 40"/>
          <p:cNvSpPr/>
          <p:nvPr/>
        </p:nvSpPr>
        <p:spPr>
          <a:xfrm>
            <a:off x="4690872" y="3273552"/>
            <a:ext cx="640080" cy="201168"/>
          </a:xfrm>
          <a:prstGeom prst="roundRect">
            <a:avLst>
              <a:gd name="adj" fmla="val 22727"/>
            </a:avLst>
          </a:prstGeom>
          <a:solidFill>
            <a:srgbClr val="5A6B2A"/>
          </a:solidFill>
          <a:ln/>
        </p:spPr>
        <p:txBody>
          <a:bodyPr/>
          <a:lstStyle/>
          <a:p>
            <a:endParaRPr lang="en-BE"/>
          </a:p>
        </p:txBody>
      </p:sp>
      <p:sp>
        <p:nvSpPr>
          <p:cNvPr id="43" name="Text 41"/>
          <p:cNvSpPr/>
          <p:nvPr/>
        </p:nvSpPr>
        <p:spPr>
          <a:xfrm>
            <a:off x="4690872" y="3273552"/>
            <a:ext cx="6400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Mobile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4709160" y="3520440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3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US20</a:t>
            </a:r>
            <a:endParaRPr lang="en-US" sz="1400" dirty="0"/>
          </a:p>
        </p:txBody>
      </p:sp>
      <p:sp>
        <p:nvSpPr>
          <p:cNvPr id="45" name="Text 43"/>
          <p:cNvSpPr/>
          <p:nvPr/>
        </p:nvSpPr>
        <p:spPr>
          <a:xfrm>
            <a:off x="4709160" y="3858768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4A8C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Urban Scanner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4709160" y="4078224"/>
            <a:ext cx="18288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Vehicle-based monitor for community impact assessment along roads</a:t>
            </a:r>
            <a:endParaRPr lang="en-US" sz="900" dirty="0"/>
          </a:p>
        </p:txBody>
      </p:sp>
      <p:sp>
        <p:nvSpPr>
          <p:cNvPr id="47" name="Shape 45"/>
          <p:cNvSpPr/>
          <p:nvPr/>
        </p:nvSpPr>
        <p:spPr>
          <a:xfrm>
            <a:off x="6766560" y="3200400"/>
            <a:ext cx="2011680" cy="155448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BE"/>
          </a:p>
        </p:txBody>
      </p:sp>
      <p:sp>
        <p:nvSpPr>
          <p:cNvPr id="48" name="Shape 46"/>
          <p:cNvSpPr/>
          <p:nvPr/>
        </p:nvSpPr>
        <p:spPr>
          <a:xfrm>
            <a:off x="6839712" y="3273552"/>
            <a:ext cx="640080" cy="201168"/>
          </a:xfrm>
          <a:prstGeom prst="roundRect">
            <a:avLst>
              <a:gd name="adj" fmla="val 22727"/>
            </a:avLst>
          </a:prstGeom>
          <a:solidFill>
            <a:srgbClr val="5A6B5A"/>
          </a:solidFill>
          <a:ln/>
        </p:spPr>
        <p:txBody>
          <a:bodyPr/>
          <a:lstStyle/>
          <a:p>
            <a:endParaRPr lang="en-BE"/>
          </a:p>
        </p:txBody>
      </p:sp>
      <p:sp>
        <p:nvSpPr>
          <p:cNvPr id="49" name="Text 47"/>
          <p:cNvSpPr/>
          <p:nvPr/>
        </p:nvSpPr>
        <p:spPr>
          <a:xfrm>
            <a:off x="6839712" y="3273552"/>
            <a:ext cx="6400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858000" y="3520440"/>
            <a:ext cx="1828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3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Weather Station</a:t>
            </a:r>
            <a:endParaRPr lang="en-US" sz="1400" dirty="0"/>
          </a:p>
        </p:txBody>
      </p:sp>
      <p:sp>
        <p:nvSpPr>
          <p:cNvPr id="51" name="Text 49"/>
          <p:cNvSpPr/>
          <p:nvPr/>
        </p:nvSpPr>
        <p:spPr>
          <a:xfrm>
            <a:off x="6858000" y="3858768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4A8C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Meteorological Data</a:t>
            </a:r>
            <a:endParaRPr lang="en-US" sz="900" dirty="0"/>
          </a:p>
        </p:txBody>
      </p:sp>
      <p:sp>
        <p:nvSpPr>
          <p:cNvPr id="52" name="Text 50"/>
          <p:cNvSpPr/>
          <p:nvPr/>
        </p:nvSpPr>
        <p:spPr>
          <a:xfrm>
            <a:off x="6858000" y="4078224"/>
            <a:ext cx="18288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A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Tracks temperature, humidity, pressure, wind speed and precipitation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A3A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0" y="0"/>
            <a:ext cx="4114800" cy="51435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BE"/>
          </a:p>
        </p:txBody>
      </p:sp>
      <p:sp>
        <p:nvSpPr>
          <p:cNvPr id="3" name="Text 1"/>
          <p:cNvSpPr/>
          <p:nvPr/>
        </p:nvSpPr>
        <p:spPr>
          <a:xfrm>
            <a:off x="365760" y="274320"/>
            <a:ext cx="43891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97BC6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SIMS3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365760" y="1051560"/>
            <a:ext cx="43891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E8EF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Sensor Information Management System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365760" y="1554480"/>
            <a:ext cx="43891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B5CAB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AI-powered software that transforms raw sensor data into actionable intelligence — automatically.</a:t>
            </a:r>
            <a:endParaRPr lang="en-US" sz="12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2414016"/>
            <a:ext cx="274320" cy="2743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31520" y="2377440"/>
            <a:ext cx="4114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Temporal, Statistical, AQI &amp; Heat Map analytics</a:t>
            </a:r>
            <a:endParaRPr lang="en-US" sz="11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" y="2852928"/>
            <a:ext cx="274320" cy="27432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731520" y="2816352"/>
            <a:ext cx="4114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 odour complaint management &amp; justification</a:t>
            </a:r>
            <a:endParaRPr lang="en-US" sz="11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760" y="3291840"/>
            <a:ext cx="274320" cy="27432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731520" y="3255264"/>
            <a:ext cx="4114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 triangulation to pinpoint unknown odour sources</a:t>
            </a:r>
            <a:endParaRPr lang="en-US" sz="11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760" y="3730752"/>
            <a:ext cx="274320" cy="27432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731520" y="3694176"/>
            <a:ext cx="4114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Sensitive receptor tracking with odour unit/second values</a:t>
            </a:r>
            <a:endParaRPr lang="en-US" sz="115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5760" y="4169664"/>
            <a:ext cx="274320" cy="274320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731520" y="4133088"/>
            <a:ext cx="4114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Atmospheric dispersion modelling (AERMOD)</a:t>
            </a:r>
            <a:endParaRPr lang="en-US" sz="1150" dirty="0"/>
          </a:p>
        </p:txBody>
      </p:sp>
      <p:pic>
        <p:nvPicPr>
          <p:cNvPr id="16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5760" y="4608576"/>
            <a:ext cx="274320" cy="274320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731520" y="4572000"/>
            <a:ext cx="4114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Automated weekly, monthly &amp; annual reports</a:t>
            </a:r>
            <a:endParaRPr lang="en-US" sz="1150" dirty="0"/>
          </a:p>
        </p:txBody>
      </p:sp>
      <p:sp>
        <p:nvSpPr>
          <p:cNvPr id="18" name="Text 10"/>
          <p:cNvSpPr/>
          <p:nvPr/>
        </p:nvSpPr>
        <p:spPr>
          <a:xfrm>
            <a:off x="5212080" y="365760"/>
            <a:ext cx="3749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Powered by</a:t>
            </a:r>
            <a:endParaRPr lang="en-US" sz="1200" dirty="0"/>
          </a:p>
        </p:txBody>
      </p:sp>
      <p:sp>
        <p:nvSpPr>
          <p:cNvPr id="19" name="Text 11"/>
          <p:cNvSpPr/>
          <p:nvPr/>
        </p:nvSpPr>
        <p:spPr>
          <a:xfrm>
            <a:off x="5212080" y="685800"/>
            <a:ext cx="3749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C5F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Artificial Intelligence</a:t>
            </a:r>
            <a:endParaRPr lang="en-US" sz="2200" dirty="0"/>
          </a:p>
        </p:txBody>
      </p:sp>
      <p:sp>
        <p:nvSpPr>
          <p:cNvPr id="20" name="Shape 12"/>
          <p:cNvSpPr/>
          <p:nvPr/>
        </p:nvSpPr>
        <p:spPr>
          <a:xfrm>
            <a:off x="5166360" y="1371600"/>
            <a:ext cx="3749040" cy="749808"/>
          </a:xfrm>
          <a:prstGeom prst="roundRect">
            <a:avLst>
              <a:gd name="adj" fmla="val 9756"/>
            </a:avLst>
          </a:prstGeom>
          <a:solidFill>
            <a:srgbClr val="F4F8F0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BE"/>
          </a:p>
        </p:txBody>
      </p:sp>
      <p:sp>
        <p:nvSpPr>
          <p:cNvPr id="21" name="Text 13"/>
          <p:cNvSpPr/>
          <p:nvPr/>
        </p:nvSpPr>
        <p:spPr>
          <a:xfrm>
            <a:off x="5285232" y="1426464"/>
            <a:ext cx="3520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3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Plume Detection</a:t>
            </a:r>
            <a:endParaRPr lang="en-US" sz="1200" dirty="0"/>
          </a:p>
        </p:txBody>
      </p:sp>
      <p:sp>
        <p:nvSpPr>
          <p:cNvPr id="22" name="Text 14"/>
          <p:cNvSpPr/>
          <p:nvPr/>
        </p:nvSpPr>
        <p:spPr>
          <a:xfrm>
            <a:off x="5285232" y="1719072"/>
            <a:ext cx="3520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 emission spread in real time</a:t>
            </a:r>
            <a:endParaRPr lang="en-US" sz="1050" dirty="0"/>
          </a:p>
        </p:txBody>
      </p:sp>
      <p:sp>
        <p:nvSpPr>
          <p:cNvPr id="23" name="Shape 15"/>
          <p:cNvSpPr/>
          <p:nvPr/>
        </p:nvSpPr>
        <p:spPr>
          <a:xfrm>
            <a:off x="5166360" y="2286000"/>
            <a:ext cx="3749040" cy="749808"/>
          </a:xfrm>
          <a:prstGeom prst="roundRect">
            <a:avLst>
              <a:gd name="adj" fmla="val 9756"/>
            </a:avLst>
          </a:prstGeom>
          <a:solidFill>
            <a:srgbClr val="F4F8F0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BE"/>
          </a:p>
        </p:txBody>
      </p:sp>
      <p:sp>
        <p:nvSpPr>
          <p:cNvPr id="24" name="Text 16"/>
          <p:cNvSpPr/>
          <p:nvPr/>
        </p:nvSpPr>
        <p:spPr>
          <a:xfrm>
            <a:off x="5285232" y="2340864"/>
            <a:ext cx="3520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3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Complaint Justification</a:t>
            </a:r>
            <a:endParaRPr lang="en-US" sz="1200" dirty="0"/>
          </a:p>
        </p:txBody>
      </p:sp>
      <p:sp>
        <p:nvSpPr>
          <p:cNvPr id="25" name="Text 17"/>
          <p:cNvSpPr/>
          <p:nvPr/>
        </p:nvSpPr>
        <p:spPr>
          <a:xfrm>
            <a:off x="5285232" y="2633472"/>
            <a:ext cx="3520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Auto-classify complaints as justified / not justified / pending</a:t>
            </a:r>
            <a:endParaRPr lang="en-US" sz="1050" dirty="0"/>
          </a:p>
        </p:txBody>
      </p:sp>
      <p:sp>
        <p:nvSpPr>
          <p:cNvPr id="26" name="Shape 18"/>
          <p:cNvSpPr/>
          <p:nvPr/>
        </p:nvSpPr>
        <p:spPr>
          <a:xfrm>
            <a:off x="5166360" y="3200400"/>
            <a:ext cx="3749040" cy="749808"/>
          </a:xfrm>
          <a:prstGeom prst="roundRect">
            <a:avLst>
              <a:gd name="adj" fmla="val 9756"/>
            </a:avLst>
          </a:prstGeom>
          <a:solidFill>
            <a:srgbClr val="F4F8F0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BE"/>
          </a:p>
        </p:txBody>
      </p:sp>
      <p:sp>
        <p:nvSpPr>
          <p:cNvPr id="27" name="Text 19"/>
          <p:cNvSpPr/>
          <p:nvPr/>
        </p:nvSpPr>
        <p:spPr>
          <a:xfrm>
            <a:off x="5285232" y="3255264"/>
            <a:ext cx="3520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3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 Triangulation</a:t>
            </a:r>
            <a:endParaRPr lang="en-US" sz="1200" dirty="0"/>
          </a:p>
        </p:txBody>
      </p:sp>
      <p:sp>
        <p:nvSpPr>
          <p:cNvPr id="28" name="Text 20"/>
          <p:cNvSpPr/>
          <p:nvPr/>
        </p:nvSpPr>
        <p:spPr>
          <a:xfrm>
            <a:off x="5285232" y="3547872"/>
            <a:ext cx="3520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Pinpoint unknown odour sources via back-trajectory analysis</a:t>
            </a:r>
            <a:endParaRPr lang="en-US" sz="1050" dirty="0"/>
          </a:p>
        </p:txBody>
      </p:sp>
      <p:sp>
        <p:nvSpPr>
          <p:cNvPr id="29" name="Shape 21"/>
          <p:cNvSpPr/>
          <p:nvPr/>
        </p:nvSpPr>
        <p:spPr>
          <a:xfrm>
            <a:off x="5166360" y="4114800"/>
            <a:ext cx="3749040" cy="749808"/>
          </a:xfrm>
          <a:prstGeom prst="roundRect">
            <a:avLst>
              <a:gd name="adj" fmla="val 9756"/>
            </a:avLst>
          </a:prstGeom>
          <a:solidFill>
            <a:srgbClr val="F4F8F0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BE"/>
          </a:p>
        </p:txBody>
      </p:sp>
      <p:sp>
        <p:nvSpPr>
          <p:cNvPr id="30" name="Text 22"/>
          <p:cNvSpPr/>
          <p:nvPr/>
        </p:nvSpPr>
        <p:spPr>
          <a:xfrm>
            <a:off x="5285232" y="4169664"/>
            <a:ext cx="3520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3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Predictive Alerts</a:t>
            </a:r>
            <a:endParaRPr lang="en-US" sz="1200" dirty="0"/>
          </a:p>
        </p:txBody>
      </p:sp>
      <p:sp>
        <p:nvSpPr>
          <p:cNvPr id="31" name="Text 23"/>
          <p:cNvSpPr/>
          <p:nvPr/>
        </p:nvSpPr>
        <p:spPr>
          <a:xfrm>
            <a:off x="5285232" y="4462272"/>
            <a:ext cx="3520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AQI threshold alerts before breaches occur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A3A2A"/>
          </a:solidFill>
          <a:ln/>
        </p:spPr>
        <p:txBody>
          <a:bodyPr/>
          <a:lstStyle/>
          <a:p>
            <a:endParaRPr lang="en-BE"/>
          </a:p>
        </p:txBody>
      </p:sp>
      <p:sp>
        <p:nvSpPr>
          <p:cNvPr id="3" name="Text 1"/>
          <p:cNvSpPr/>
          <p:nvPr/>
        </p:nvSpPr>
        <p:spPr>
          <a:xfrm>
            <a:off x="457200" y="13716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Odour Complaint Management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78992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SIMS3 handles the entire complaint workflow automatically — from receipt to legal justification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320040" y="1508760"/>
            <a:ext cx="2697480" cy="2011680"/>
          </a:xfrm>
          <a:prstGeom prst="roundRect">
            <a:avLst>
              <a:gd name="adj" fmla="val 4545"/>
            </a:avLst>
          </a:prstGeom>
          <a:solidFill>
            <a:srgbClr val="F0F4EC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BE"/>
          </a:p>
        </p:txBody>
      </p:sp>
      <p:sp>
        <p:nvSpPr>
          <p:cNvPr id="6" name="Shape 4"/>
          <p:cNvSpPr/>
          <p:nvPr/>
        </p:nvSpPr>
        <p:spPr>
          <a:xfrm>
            <a:off x="914400" y="1600200"/>
            <a:ext cx="1508760" cy="438912"/>
          </a:xfrm>
          <a:prstGeom prst="roundRect">
            <a:avLst>
              <a:gd name="adj" fmla="val 16667"/>
            </a:avLst>
          </a:prstGeom>
          <a:solidFill>
            <a:srgbClr val="C0392B"/>
          </a:solidFill>
          <a:ln/>
        </p:spPr>
        <p:txBody>
          <a:bodyPr/>
          <a:lstStyle/>
          <a:p>
            <a:endParaRPr lang="en-BE"/>
          </a:p>
        </p:txBody>
      </p:sp>
      <p:sp>
        <p:nvSpPr>
          <p:cNvPr id="7" name="Text 5"/>
          <p:cNvSpPr/>
          <p:nvPr/>
        </p:nvSpPr>
        <p:spPr>
          <a:xfrm>
            <a:off x="914400" y="1600200"/>
            <a:ext cx="150876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JUSTIFIED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29768" y="2121408"/>
            <a:ext cx="24688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2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Complaint automatically categorised as justified. Emission source identified, corrective action required.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200400" y="1508760"/>
            <a:ext cx="2697480" cy="2011680"/>
          </a:xfrm>
          <a:prstGeom prst="roundRect">
            <a:avLst>
              <a:gd name="adj" fmla="val 4545"/>
            </a:avLst>
          </a:prstGeom>
          <a:solidFill>
            <a:srgbClr val="F0F4EC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BE"/>
          </a:p>
        </p:txBody>
      </p:sp>
      <p:sp>
        <p:nvSpPr>
          <p:cNvPr id="10" name="Shape 8"/>
          <p:cNvSpPr/>
          <p:nvPr/>
        </p:nvSpPr>
        <p:spPr>
          <a:xfrm>
            <a:off x="3794760" y="1600200"/>
            <a:ext cx="1508760" cy="438912"/>
          </a:xfrm>
          <a:prstGeom prst="roundRect">
            <a:avLst>
              <a:gd name="adj" fmla="val 16667"/>
            </a:avLst>
          </a:prstGeom>
          <a:solidFill>
            <a:srgbClr val="F39C12"/>
          </a:solidFill>
          <a:ln/>
        </p:spPr>
        <p:txBody>
          <a:bodyPr/>
          <a:lstStyle/>
          <a:p>
            <a:endParaRPr lang="en-BE"/>
          </a:p>
        </p:txBody>
      </p:sp>
      <p:sp>
        <p:nvSpPr>
          <p:cNvPr id="11" name="Text 9"/>
          <p:cNvSpPr/>
          <p:nvPr/>
        </p:nvSpPr>
        <p:spPr>
          <a:xfrm>
            <a:off x="3794760" y="1600200"/>
            <a:ext cx="150876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PENDING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310128" y="2121408"/>
            <a:ext cx="24688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2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Recorded and flagged for further analysis. Triangulation initiated to determine contribution.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080760" y="1508760"/>
            <a:ext cx="2697480" cy="2011680"/>
          </a:xfrm>
          <a:prstGeom prst="roundRect">
            <a:avLst>
              <a:gd name="adj" fmla="val 4545"/>
            </a:avLst>
          </a:prstGeom>
          <a:solidFill>
            <a:srgbClr val="F0F4EC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BE"/>
          </a:p>
        </p:txBody>
      </p:sp>
      <p:sp>
        <p:nvSpPr>
          <p:cNvPr id="14" name="Shape 12"/>
          <p:cNvSpPr/>
          <p:nvPr/>
        </p:nvSpPr>
        <p:spPr>
          <a:xfrm>
            <a:off x="6675120" y="1600200"/>
            <a:ext cx="1508760" cy="438912"/>
          </a:xfrm>
          <a:prstGeom prst="roundRect">
            <a:avLst>
              <a:gd name="adj" fmla="val 16667"/>
            </a:avLst>
          </a:prstGeom>
          <a:solidFill>
            <a:srgbClr val="27AE60"/>
          </a:solidFill>
          <a:ln/>
        </p:spPr>
        <p:txBody>
          <a:bodyPr/>
          <a:lstStyle/>
          <a:p>
            <a:endParaRPr lang="en-BE"/>
          </a:p>
        </p:txBody>
      </p:sp>
      <p:sp>
        <p:nvSpPr>
          <p:cNvPr id="15" name="Text 13"/>
          <p:cNvSpPr/>
          <p:nvPr/>
        </p:nvSpPr>
        <p:spPr>
          <a:xfrm>
            <a:off x="6675120" y="1600200"/>
            <a:ext cx="150876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JUSTIFIED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190488" y="2121408"/>
            <a:ext cx="24688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2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Recorded but categorised as unjustified. Data archived for regulatory evidence purposes.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320040" y="3657600"/>
            <a:ext cx="8503920" cy="1234440"/>
          </a:xfrm>
          <a:prstGeom prst="roundRect">
            <a:avLst>
              <a:gd name="adj" fmla="val 7407"/>
            </a:avLst>
          </a:prstGeom>
          <a:solidFill>
            <a:srgbClr val="F4F8F0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BE"/>
          </a:p>
        </p:txBody>
      </p:sp>
      <p:pic>
        <p:nvPicPr>
          <p:cNvPr id="1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3794760"/>
            <a:ext cx="502920" cy="502920"/>
          </a:xfrm>
          <a:prstGeom prst="rect">
            <a:avLst/>
          </a:prstGeom>
        </p:spPr>
      </p:pic>
      <p:sp>
        <p:nvSpPr>
          <p:cNvPr id="19" name="Text 16"/>
          <p:cNvSpPr/>
          <p:nvPr/>
        </p:nvSpPr>
        <p:spPr>
          <a:xfrm>
            <a:off x="1143000" y="3730752"/>
            <a:ext cx="73152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C5F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Triangulation of Unknown Sources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1143000" y="4096512"/>
            <a:ext cx="74066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A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SIMS3's Event Triangulation mode pinpoints unknown odour source locations using ambient monitoring data and back-trajectory analysis. Sources are identified down to their contribution in odour units per second. This is admissible evidence for regulatory defence.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8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4A8C4B"/>
          </a:solidFill>
          <a:ln/>
        </p:spPr>
        <p:txBody>
          <a:bodyPr/>
          <a:lstStyle/>
          <a:p>
            <a:endParaRPr lang="en-BE"/>
          </a:p>
        </p:txBody>
      </p:sp>
      <p:sp>
        <p:nvSpPr>
          <p:cNvPr id="3" name="Text 1"/>
          <p:cNvSpPr/>
          <p:nvPr/>
        </p:nvSpPr>
        <p:spPr>
          <a:xfrm>
            <a:off x="457200" y="13716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Complete Emission Inventory Services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78992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Beyond hardware — AAVOS provides expert services for a complete compliance picture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320040" y="1508760"/>
            <a:ext cx="4160520" cy="155448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BE"/>
          </a:p>
        </p:txBody>
      </p:sp>
      <p:sp>
        <p:nvSpPr>
          <p:cNvPr id="6" name="Shape 4"/>
          <p:cNvSpPr/>
          <p:nvPr/>
        </p:nvSpPr>
        <p:spPr>
          <a:xfrm>
            <a:off x="484632" y="2011680"/>
            <a:ext cx="640080" cy="640080"/>
          </a:xfrm>
          <a:prstGeom prst="ellipse">
            <a:avLst/>
          </a:prstGeom>
          <a:solidFill>
            <a:srgbClr val="4A8C4B"/>
          </a:solidFill>
          <a:ln/>
        </p:spPr>
        <p:txBody>
          <a:bodyPr/>
          <a:lstStyle/>
          <a:p>
            <a:endParaRPr lang="en-BE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784" y="2084832"/>
            <a:ext cx="493776" cy="493776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280160" y="1618488"/>
            <a:ext cx="3063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3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Environmental Impact Assessment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1280160" y="2039112"/>
            <a:ext cx="3063240" cy="8961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Comprehensive site overview with a qualified team. Olfactometric measurements, ISO 17025 analytical lab, optional AERMOD dispersion modelling.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709160" y="1508760"/>
            <a:ext cx="4160520" cy="155448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BE"/>
          </a:p>
        </p:txBody>
      </p:sp>
      <p:sp>
        <p:nvSpPr>
          <p:cNvPr id="11" name="Shape 8"/>
          <p:cNvSpPr/>
          <p:nvPr/>
        </p:nvSpPr>
        <p:spPr>
          <a:xfrm>
            <a:off x="4873752" y="2011680"/>
            <a:ext cx="640080" cy="640080"/>
          </a:xfrm>
          <a:prstGeom prst="ellipse">
            <a:avLst/>
          </a:prstGeom>
          <a:solidFill>
            <a:srgbClr val="4A8C4B"/>
          </a:solidFill>
          <a:ln/>
        </p:spPr>
        <p:txBody>
          <a:bodyPr/>
          <a:lstStyle/>
          <a:p>
            <a:endParaRPr lang="en-BE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6904" y="2084832"/>
            <a:ext cx="493776" cy="493776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669280" y="1618488"/>
            <a:ext cx="3063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3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Atmospheric Dispersion Modelling</a:t>
            </a:r>
            <a:endParaRPr lang="en-US" sz="1300" dirty="0"/>
          </a:p>
        </p:txBody>
      </p:sp>
      <p:sp>
        <p:nvSpPr>
          <p:cNvPr id="14" name="Text 10"/>
          <p:cNvSpPr/>
          <p:nvPr/>
        </p:nvSpPr>
        <p:spPr>
          <a:xfrm>
            <a:off x="5669280" y="2039112"/>
            <a:ext cx="3063240" cy="8961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Determine the severity and extent of pollutant/odour emissions. Processed using the US-EPA approved AERMOD suite.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320040" y="3200400"/>
            <a:ext cx="4160520" cy="155448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BE"/>
          </a:p>
        </p:txBody>
      </p:sp>
      <p:sp>
        <p:nvSpPr>
          <p:cNvPr id="16" name="Shape 12"/>
          <p:cNvSpPr/>
          <p:nvPr/>
        </p:nvSpPr>
        <p:spPr>
          <a:xfrm>
            <a:off x="484632" y="3703320"/>
            <a:ext cx="640080" cy="640080"/>
          </a:xfrm>
          <a:prstGeom prst="ellipse">
            <a:avLst/>
          </a:prstGeom>
          <a:solidFill>
            <a:srgbClr val="4A8C4B"/>
          </a:solidFill>
          <a:ln/>
        </p:spPr>
        <p:txBody>
          <a:bodyPr/>
          <a:lstStyle/>
          <a:p>
            <a:endParaRPr lang="en-BE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784" y="3776472"/>
            <a:ext cx="493776" cy="493776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280160" y="3310128"/>
            <a:ext cx="3063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3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Odour Analysis</a:t>
            </a:r>
            <a:endParaRPr lang="en-US" sz="1300" dirty="0"/>
          </a:p>
        </p:txBody>
      </p:sp>
      <p:sp>
        <p:nvSpPr>
          <p:cNvPr id="19" name="Text 14"/>
          <p:cNvSpPr/>
          <p:nvPr/>
        </p:nvSpPr>
        <p:spPr>
          <a:xfrm>
            <a:off x="1280160" y="3730752"/>
            <a:ext cx="3063240" cy="8961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Laboratory determination of odour concentration per EN13725:2022, ASTM E679-04, VDI 3881, and other international standards.</a:t>
            </a:r>
            <a:endParaRPr lang="en-US" sz="1050" dirty="0"/>
          </a:p>
        </p:txBody>
      </p:sp>
      <p:sp>
        <p:nvSpPr>
          <p:cNvPr id="20" name="Shape 15"/>
          <p:cNvSpPr/>
          <p:nvPr/>
        </p:nvSpPr>
        <p:spPr>
          <a:xfrm>
            <a:off x="4709160" y="3200400"/>
            <a:ext cx="4160520" cy="155448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BE"/>
          </a:p>
        </p:txBody>
      </p:sp>
      <p:sp>
        <p:nvSpPr>
          <p:cNvPr id="21" name="Shape 16"/>
          <p:cNvSpPr/>
          <p:nvPr/>
        </p:nvSpPr>
        <p:spPr>
          <a:xfrm>
            <a:off x="4873752" y="3703320"/>
            <a:ext cx="640080" cy="640080"/>
          </a:xfrm>
          <a:prstGeom prst="ellipse">
            <a:avLst/>
          </a:prstGeom>
          <a:solidFill>
            <a:srgbClr val="4A8C4B"/>
          </a:solidFill>
          <a:ln/>
        </p:spPr>
        <p:txBody>
          <a:bodyPr/>
          <a:lstStyle/>
          <a:p>
            <a:endParaRPr lang="en-BE"/>
          </a:p>
        </p:txBody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6904" y="3776472"/>
            <a:ext cx="493776" cy="493776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669280" y="3310128"/>
            <a:ext cx="3063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3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Aerial Sampling</a:t>
            </a:r>
            <a:endParaRPr lang="en-US" sz="1300" dirty="0"/>
          </a:p>
        </p:txBody>
      </p:sp>
      <p:sp>
        <p:nvSpPr>
          <p:cNvPr id="24" name="Text 18"/>
          <p:cNvSpPr/>
          <p:nvPr/>
        </p:nvSpPr>
        <p:spPr>
          <a:xfrm>
            <a:off x="5669280" y="3730752"/>
            <a:ext cx="3063240" cy="8961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A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Drone-based analyzers collect residual gases high above your facility. Full on-site analysis by our air and odour experts.</a:t>
            </a:r>
            <a:endParaRPr lang="en-US" sz="1050" dirty="0"/>
          </a:p>
        </p:txBody>
      </p:sp>
      <p:sp>
        <p:nvSpPr>
          <p:cNvPr id="25" name="Text 19"/>
          <p:cNvSpPr/>
          <p:nvPr/>
        </p:nvSpPr>
        <p:spPr>
          <a:xfrm>
            <a:off x="457200" y="4800600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5A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Also available: Perimeter Monitoring  •  Odour Patrols  •  Aerial Monitoring  •  New Source Identification  •  Complaint Database  •  Regulatory Reports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A3A2A"/>
          </a:solidFill>
          <a:ln/>
        </p:spPr>
        <p:txBody>
          <a:bodyPr/>
          <a:lstStyle/>
          <a:p>
            <a:endParaRPr lang="en-BE"/>
          </a:p>
        </p:txBody>
      </p:sp>
      <p:sp>
        <p:nvSpPr>
          <p:cNvPr id="3" name="Text 1"/>
          <p:cNvSpPr/>
          <p:nvPr/>
        </p:nvSpPr>
        <p:spPr>
          <a:xfrm>
            <a:off x="457200" y="13716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Proven Track Record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457200" y="1078992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references across agriculture, livestock, and related facilities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274320" y="1508760"/>
            <a:ext cx="2788920" cy="1554480"/>
          </a:xfrm>
          <a:prstGeom prst="roundRect">
            <a:avLst>
              <a:gd name="adj" fmla="val 5882"/>
            </a:avLst>
          </a:prstGeom>
          <a:solidFill>
            <a:srgbClr val="F0F4EC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BE"/>
          </a:p>
        </p:txBody>
      </p:sp>
      <p:sp>
        <p:nvSpPr>
          <p:cNvPr id="6" name="Shape 4"/>
          <p:cNvSpPr/>
          <p:nvPr/>
        </p:nvSpPr>
        <p:spPr>
          <a:xfrm>
            <a:off x="347472" y="1581912"/>
            <a:ext cx="2633472" cy="438912"/>
          </a:xfrm>
          <a:prstGeom prst="roundRect">
            <a:avLst>
              <a:gd name="adj" fmla="val 12500"/>
            </a:avLst>
          </a:prstGeom>
          <a:solidFill>
            <a:srgbClr val="2C5F2D"/>
          </a:solidFill>
          <a:ln/>
        </p:spPr>
        <p:txBody>
          <a:bodyPr/>
          <a:lstStyle/>
          <a:p>
            <a:endParaRPr lang="en-BE"/>
          </a:p>
        </p:txBody>
      </p:sp>
      <p:sp>
        <p:nvSpPr>
          <p:cNvPr id="7" name="Text 5"/>
          <p:cNvSpPr/>
          <p:nvPr/>
        </p:nvSpPr>
        <p:spPr>
          <a:xfrm>
            <a:off x="384048" y="1600200"/>
            <a:ext cx="2578608" cy="3931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Peel Region  |  Ontario, Canada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384048" y="2084832"/>
            <a:ext cx="2578608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2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Odour Management Plan, SIMS3 facility-wide integration, DR2000 ambient monitoring, SL50 perimeter, dispersion modelling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3200400" y="1508760"/>
            <a:ext cx="2788920" cy="1554480"/>
          </a:xfrm>
          <a:prstGeom prst="roundRect">
            <a:avLst>
              <a:gd name="adj" fmla="val 5882"/>
            </a:avLst>
          </a:prstGeom>
          <a:solidFill>
            <a:srgbClr val="F0F4EC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BE"/>
          </a:p>
        </p:txBody>
      </p:sp>
      <p:sp>
        <p:nvSpPr>
          <p:cNvPr id="10" name="Shape 8"/>
          <p:cNvSpPr/>
          <p:nvPr/>
        </p:nvSpPr>
        <p:spPr>
          <a:xfrm>
            <a:off x="3273552" y="1581912"/>
            <a:ext cx="2633472" cy="438912"/>
          </a:xfrm>
          <a:prstGeom prst="roundRect">
            <a:avLst>
              <a:gd name="adj" fmla="val 12500"/>
            </a:avLst>
          </a:prstGeom>
          <a:solidFill>
            <a:srgbClr val="2C5F2D"/>
          </a:solidFill>
          <a:ln/>
        </p:spPr>
        <p:txBody>
          <a:bodyPr/>
          <a:lstStyle/>
          <a:p>
            <a:endParaRPr lang="en-BE"/>
          </a:p>
        </p:txBody>
      </p:sp>
      <p:sp>
        <p:nvSpPr>
          <p:cNvPr id="11" name="Text 9"/>
          <p:cNvSpPr/>
          <p:nvPr/>
        </p:nvSpPr>
        <p:spPr>
          <a:xfrm>
            <a:off x="3310128" y="1600200"/>
            <a:ext cx="2578608" cy="3931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Haya Water  |  Oman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3310128" y="2084832"/>
            <a:ext cx="2578608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2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workshop, regulator training, odour monitoring equipment installation, software modelling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6126480" y="1508760"/>
            <a:ext cx="2788920" cy="1554480"/>
          </a:xfrm>
          <a:prstGeom prst="roundRect">
            <a:avLst>
              <a:gd name="adj" fmla="val 5882"/>
            </a:avLst>
          </a:prstGeom>
          <a:solidFill>
            <a:srgbClr val="F0F4EC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BE"/>
          </a:p>
        </p:txBody>
      </p:sp>
      <p:sp>
        <p:nvSpPr>
          <p:cNvPr id="14" name="Shape 12"/>
          <p:cNvSpPr/>
          <p:nvPr/>
        </p:nvSpPr>
        <p:spPr>
          <a:xfrm>
            <a:off x="6199632" y="1581912"/>
            <a:ext cx="2633472" cy="438912"/>
          </a:xfrm>
          <a:prstGeom prst="roundRect">
            <a:avLst>
              <a:gd name="adj" fmla="val 12500"/>
            </a:avLst>
          </a:prstGeom>
          <a:solidFill>
            <a:srgbClr val="2C5F2D"/>
          </a:solidFill>
          <a:ln/>
        </p:spPr>
        <p:txBody>
          <a:bodyPr/>
          <a:lstStyle/>
          <a:p>
            <a:endParaRPr lang="en-BE"/>
          </a:p>
        </p:txBody>
      </p:sp>
      <p:sp>
        <p:nvSpPr>
          <p:cNvPr id="15" name="Text 13"/>
          <p:cNvSpPr/>
          <p:nvPr/>
        </p:nvSpPr>
        <p:spPr>
          <a:xfrm>
            <a:off x="6236208" y="1600200"/>
            <a:ext cx="2578608" cy="3931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Metro Vancouver  |  Vancouver, Canada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6236208" y="2084832"/>
            <a:ext cx="2578608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2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Odour regulation &amp; field inspection protocols, training for environmental engineers, odour measurement workshops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274320" y="3200400"/>
            <a:ext cx="2788920" cy="1554480"/>
          </a:xfrm>
          <a:prstGeom prst="roundRect">
            <a:avLst>
              <a:gd name="adj" fmla="val 5882"/>
            </a:avLst>
          </a:prstGeom>
          <a:solidFill>
            <a:srgbClr val="F0F4EC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BE"/>
          </a:p>
        </p:txBody>
      </p:sp>
      <p:sp>
        <p:nvSpPr>
          <p:cNvPr id="18" name="Shape 16"/>
          <p:cNvSpPr/>
          <p:nvPr/>
        </p:nvSpPr>
        <p:spPr>
          <a:xfrm>
            <a:off x="347472" y="3273552"/>
            <a:ext cx="2633472" cy="438912"/>
          </a:xfrm>
          <a:prstGeom prst="roundRect">
            <a:avLst>
              <a:gd name="adj" fmla="val 12500"/>
            </a:avLst>
          </a:prstGeom>
          <a:solidFill>
            <a:srgbClr val="2C5F2D"/>
          </a:solidFill>
          <a:ln/>
        </p:spPr>
        <p:txBody>
          <a:bodyPr/>
          <a:lstStyle/>
          <a:p>
            <a:endParaRPr lang="en-BE"/>
          </a:p>
        </p:txBody>
      </p:sp>
      <p:sp>
        <p:nvSpPr>
          <p:cNvPr id="19" name="Text 17"/>
          <p:cNvSpPr/>
          <p:nvPr/>
        </p:nvSpPr>
        <p:spPr>
          <a:xfrm>
            <a:off x="384048" y="3291840"/>
            <a:ext cx="2578608" cy="3931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 Warsan WWTP  |  Dubai, UAE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384048" y="3776472"/>
            <a:ext cx="2578608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2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Odour sampling &amp; olfactometric analysis, emission inventory, dispersion modelling, complaint management installation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3200400" y="3200400"/>
            <a:ext cx="2788920" cy="1554480"/>
          </a:xfrm>
          <a:prstGeom prst="roundRect">
            <a:avLst>
              <a:gd name="adj" fmla="val 5882"/>
            </a:avLst>
          </a:prstGeom>
          <a:solidFill>
            <a:srgbClr val="F0F4EC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BE"/>
          </a:p>
        </p:txBody>
      </p:sp>
      <p:sp>
        <p:nvSpPr>
          <p:cNvPr id="22" name="Shape 20"/>
          <p:cNvSpPr/>
          <p:nvPr/>
        </p:nvSpPr>
        <p:spPr>
          <a:xfrm>
            <a:off x="3273552" y="3273552"/>
            <a:ext cx="2633472" cy="438912"/>
          </a:xfrm>
          <a:prstGeom prst="roundRect">
            <a:avLst>
              <a:gd name="adj" fmla="val 12500"/>
            </a:avLst>
          </a:prstGeom>
          <a:solidFill>
            <a:srgbClr val="2C5F2D"/>
          </a:solidFill>
          <a:ln/>
        </p:spPr>
        <p:txBody>
          <a:bodyPr/>
          <a:lstStyle/>
          <a:p>
            <a:endParaRPr lang="en-BE"/>
          </a:p>
        </p:txBody>
      </p:sp>
      <p:sp>
        <p:nvSpPr>
          <p:cNvPr id="23" name="Text 21"/>
          <p:cNvSpPr/>
          <p:nvPr/>
        </p:nvSpPr>
        <p:spPr>
          <a:xfrm>
            <a:off x="3310128" y="3291840"/>
            <a:ext cx="2578608" cy="3931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Marafiq WWTP  |  Saudi Arabia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3310128" y="3776472"/>
            <a:ext cx="2578608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2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plant audit, odour sampling, health &amp; safety analysis, dispersion modelling, monitoring device commissioning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6126480" y="3200400"/>
            <a:ext cx="2788920" cy="1554480"/>
          </a:xfrm>
          <a:prstGeom prst="roundRect">
            <a:avLst>
              <a:gd name="adj" fmla="val 5882"/>
            </a:avLst>
          </a:prstGeom>
          <a:solidFill>
            <a:srgbClr val="F0F4EC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BE"/>
          </a:p>
        </p:txBody>
      </p:sp>
      <p:sp>
        <p:nvSpPr>
          <p:cNvPr id="26" name="Shape 24"/>
          <p:cNvSpPr/>
          <p:nvPr/>
        </p:nvSpPr>
        <p:spPr>
          <a:xfrm>
            <a:off x="6199632" y="3273552"/>
            <a:ext cx="2633472" cy="438912"/>
          </a:xfrm>
          <a:prstGeom prst="roundRect">
            <a:avLst>
              <a:gd name="adj" fmla="val 12500"/>
            </a:avLst>
          </a:prstGeom>
          <a:solidFill>
            <a:srgbClr val="2C5F2D"/>
          </a:solidFill>
          <a:ln/>
        </p:spPr>
        <p:txBody>
          <a:bodyPr/>
          <a:lstStyle/>
          <a:p>
            <a:endParaRPr lang="en-BE"/>
          </a:p>
        </p:txBody>
      </p:sp>
      <p:sp>
        <p:nvSpPr>
          <p:cNvPr id="27" name="Text 25"/>
          <p:cNvSpPr/>
          <p:nvPr/>
        </p:nvSpPr>
        <p:spPr>
          <a:xfrm>
            <a:off x="6236208" y="3291840"/>
            <a:ext cx="2578608" cy="3931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Chicago Wastewater  |  Chicago, USA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6236208" y="3776472"/>
            <a:ext cx="2578608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2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Emission inventory, odour source identification, olfactometric analysis, community impact reporting, perimeter monitoring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A3A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560320"/>
          </a:xfrm>
          <a:prstGeom prst="rect">
            <a:avLst/>
          </a:prstGeom>
          <a:solidFill>
            <a:srgbClr val="2C5F2D"/>
          </a:solidFill>
          <a:ln/>
        </p:spPr>
        <p:txBody>
          <a:bodyPr/>
          <a:lstStyle/>
          <a:p>
            <a:endParaRPr lang="en-BE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Choose AAVOS?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457200" y="96012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E8EF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local partner for world-class air quality monitoring technology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274320" y="1691640"/>
            <a:ext cx="1993392" cy="18288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BE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416" y="1828800"/>
            <a:ext cx="457200" cy="4572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47472" y="2377440"/>
            <a:ext cx="184708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3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Proactive Compliance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365760" y="2798064"/>
            <a:ext cx="1810512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A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Stay ahead of regulations — never face government intervention unprepared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2423160" y="1691640"/>
            <a:ext cx="1993392" cy="18288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BE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256" y="1828800"/>
            <a:ext cx="457200" cy="45720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2496312" y="2377440"/>
            <a:ext cx="184708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3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End-to-End Solution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2514600" y="2798064"/>
            <a:ext cx="1810512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A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Hardware, software, lab services and reporting — one partner, one workflow</a:t>
            </a:r>
            <a:endParaRPr lang="en-US" sz="1000" dirty="0"/>
          </a:p>
        </p:txBody>
      </p:sp>
      <p:sp>
        <p:nvSpPr>
          <p:cNvPr id="13" name="Shape 9"/>
          <p:cNvSpPr/>
          <p:nvPr/>
        </p:nvSpPr>
        <p:spPr>
          <a:xfrm>
            <a:off x="4572000" y="1691640"/>
            <a:ext cx="1993392" cy="18288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BE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0096" y="1828800"/>
            <a:ext cx="457200" cy="45720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4645152" y="2377440"/>
            <a:ext cx="184708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3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AI-Powered Platform</a:t>
            </a:r>
            <a:endParaRPr lang="en-US" sz="1200" dirty="0"/>
          </a:p>
        </p:txBody>
      </p:sp>
      <p:sp>
        <p:nvSpPr>
          <p:cNvPr id="16" name="Text 11"/>
          <p:cNvSpPr/>
          <p:nvPr/>
        </p:nvSpPr>
        <p:spPr>
          <a:xfrm>
            <a:off x="4663440" y="2798064"/>
            <a:ext cx="1810512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A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SIMS3 automates analysis, complaint handling, and reporting 24/7</a:t>
            </a:r>
            <a:endParaRPr lang="en-US" sz="1000" dirty="0"/>
          </a:p>
        </p:txBody>
      </p:sp>
      <p:sp>
        <p:nvSpPr>
          <p:cNvPr id="17" name="Shape 12"/>
          <p:cNvSpPr/>
          <p:nvPr/>
        </p:nvSpPr>
        <p:spPr>
          <a:xfrm>
            <a:off x="6720840" y="1691640"/>
            <a:ext cx="1993392" cy="18288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BE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8936" y="1828800"/>
            <a:ext cx="457200" cy="45720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6793992" y="2377440"/>
            <a:ext cx="184708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3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Proven Technology</a:t>
            </a:r>
            <a:endParaRPr lang="en-US" sz="1200" dirty="0"/>
          </a:p>
        </p:txBody>
      </p:sp>
      <p:sp>
        <p:nvSpPr>
          <p:cNvPr id="20" name="Text 14"/>
          <p:cNvSpPr/>
          <p:nvPr/>
        </p:nvSpPr>
        <p:spPr>
          <a:xfrm>
            <a:off x="6812280" y="2798064"/>
            <a:ext cx="1810512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A6B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Deployed in 20+ countries; backed by ISO 9001:2015 certification</a:t>
            </a:r>
            <a:endParaRPr lang="en-US" sz="1000" dirty="0"/>
          </a:p>
        </p:txBody>
      </p:sp>
      <p:sp>
        <p:nvSpPr>
          <p:cNvPr id="21" name="Shape 15"/>
          <p:cNvSpPr/>
          <p:nvPr/>
        </p:nvSpPr>
        <p:spPr>
          <a:xfrm>
            <a:off x="1371600" y="3703320"/>
            <a:ext cx="6400800" cy="1143000"/>
          </a:xfrm>
          <a:prstGeom prst="roundRect">
            <a:avLst>
              <a:gd name="adj" fmla="val 8000"/>
            </a:avLst>
          </a:prstGeom>
          <a:solidFill>
            <a:srgbClr val="162216"/>
          </a:solidFill>
          <a:ln/>
        </p:spPr>
        <p:txBody>
          <a:bodyPr/>
          <a:lstStyle/>
          <a:p>
            <a:endParaRPr lang="en-BE"/>
          </a:p>
        </p:txBody>
      </p:sp>
      <p:sp>
        <p:nvSpPr>
          <p:cNvPr id="22" name="Text 16"/>
          <p:cNvSpPr/>
          <p:nvPr/>
        </p:nvSpPr>
        <p:spPr>
          <a:xfrm>
            <a:off x="1463040" y="3767328"/>
            <a:ext cx="62179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97BC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Ready to get started?</a:t>
            </a:r>
            <a:endParaRPr lang="en-US" sz="1600" dirty="0"/>
          </a:p>
        </p:txBody>
      </p:sp>
      <p:sp>
        <p:nvSpPr>
          <p:cNvPr id="23" name="Text 17"/>
          <p:cNvSpPr/>
          <p:nvPr/>
        </p:nvSpPr>
        <p:spPr>
          <a:xfrm>
            <a:off x="1463040" y="4133088"/>
            <a:ext cx="62179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u="sng" cap="all" dirty="0">
                <a:solidFill>
                  <a:schemeClr val="bg1">
                    <a:lumMod val="95000"/>
                  </a:schemeClr>
                </a:solidFill>
                <a:uFill>
                  <a:solidFill>
                    <a:schemeClr val="bg1"/>
                  </a:solidFill>
                </a:uFill>
                <a:latin typeface="Calibri" pitchFamily="34" charset="0"/>
                <a:ea typeface="Calibri" pitchFamily="34" charset="-122"/>
                <a:cs typeface="Calibri" pitchFamily="34" charset="-120"/>
                <a:hlinkClick r:id="rId4"/>
              </a:rPr>
              <a:t>Contact AAVOS today for a site assessment and tailored monitoring proposal</a:t>
            </a:r>
            <a:endParaRPr lang="en-US" sz="1200" b="1" u="sng" cap="all" dirty="0">
              <a:solidFill>
                <a:schemeClr val="bg1">
                  <a:lumMod val="95000"/>
                </a:schemeClr>
              </a:solidFill>
              <a:uFill>
                <a:solidFill>
                  <a:schemeClr val="bg1"/>
                </a:solidFill>
              </a:u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1237</Words>
  <Application>Microsoft Macintosh PowerPoint</Application>
  <PresentationFormat>On-screen Show (16:9)</PresentationFormat>
  <Paragraphs>170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Agriculture &amp; Livestock Air Quality Monitoring — AAVOS</dc:title>
  <dc:subject>PptxGenJS Presentation</dc:subject>
  <dc:creator>AAVOS</dc:creator>
  <cp:lastModifiedBy>Aavos | Roger van Uden</cp:lastModifiedBy>
  <cp:revision>2</cp:revision>
  <dcterms:created xsi:type="dcterms:W3CDTF">2026-06-29T07:11:14Z</dcterms:created>
  <dcterms:modified xsi:type="dcterms:W3CDTF">2026-06-29T07:30:38Z</dcterms:modified>
</cp:coreProperties>
</file>